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57" r:id="rId4"/>
    <p:sldId id="273" r:id="rId5"/>
    <p:sldId id="275" r:id="rId6"/>
    <p:sldId id="274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1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785D9-FF47-4EB8-8200-B9A73538F95A}" type="datetimeFigureOut">
              <a:rPr lang="it-IT" smtClean="0"/>
              <a:pPr/>
              <a:t>15/03/2013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F7D42-991B-49FA-AA96-373D3D79018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BB7C-7DD4-45FA-83C0-3357A43612EC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CD22-4ED8-4855-A714-AD19F8C568B9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81FE3-18D8-4572-8ED2-BF5F12F8A0FA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74B2C-BEA1-4097-AFE3-5364E72132EC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5877-B578-4791-862B-49668D9288B6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699E4-9B8A-43A5-AA6B-4E284FF81A12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4070-0162-4CB6-81C6-0BDE26AD5E73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840E7-A1DF-4834-BB11-8C5D99AE310D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1E010-F794-423C-8C31-8FD12BBB1AA3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26E8A-F328-4743-8ED9-B46A840BE19E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78-E01B-4878-8692-C7414BEDD1F9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215B4-8174-475A-9CB1-791AA06BE334}" type="datetime1">
              <a:rPr lang="it-IT" smtClean="0"/>
              <a:pPr/>
              <a:t>15/03/2013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8D37B-4B3E-440F-99C6-C5CD1078C6A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35088" y="548680"/>
            <a:ext cx="8208912" cy="295232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663300"/>
                </a:solidFill>
              </a:rPr>
              <a:t>AGORA’ MATEMATICO</a:t>
            </a:r>
            <a:br>
              <a:rPr lang="it-IT" dirty="0" smtClean="0">
                <a:solidFill>
                  <a:srgbClr val="663300"/>
                </a:solidFill>
              </a:rPr>
            </a:br>
            <a:r>
              <a:rPr lang="it-IT" dirty="0" smtClean="0">
                <a:solidFill>
                  <a:srgbClr val="663300"/>
                </a:solidFill>
              </a:rPr>
              <a:t>LABORATORIO DELLA IDEE</a:t>
            </a:r>
            <a:br>
              <a:rPr lang="it-IT" dirty="0" smtClean="0">
                <a:solidFill>
                  <a:srgbClr val="663300"/>
                </a:solidFill>
              </a:rPr>
            </a:br>
            <a:r>
              <a:rPr lang="it-IT" dirty="0" smtClean="0">
                <a:solidFill>
                  <a:srgbClr val="663300"/>
                </a:solidFill>
              </a:rPr>
              <a:t>15 MARZO 2013</a:t>
            </a:r>
            <a:br>
              <a:rPr lang="it-IT" dirty="0" smtClean="0">
                <a:solidFill>
                  <a:srgbClr val="663300"/>
                </a:solidFill>
              </a:rPr>
            </a:br>
            <a:r>
              <a:rPr lang="it-IT" dirty="0" smtClean="0">
                <a:solidFill>
                  <a:srgbClr val="663300"/>
                </a:solidFill>
              </a:rPr>
              <a:t>ISOPERIMETRIA ED EQUIESTENSIONE</a:t>
            </a:r>
            <a:endParaRPr lang="it-IT" dirty="0">
              <a:solidFill>
                <a:srgbClr val="6633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6512768" cy="2736304"/>
          </a:xfrm>
        </p:spPr>
        <p:txBody>
          <a:bodyPr>
            <a:normAutofit lnSpcReduction="10000"/>
          </a:bodyPr>
          <a:lstStyle/>
          <a:p>
            <a:endParaRPr lang="it-IT" dirty="0" smtClean="0">
              <a:solidFill>
                <a:srgbClr val="663300"/>
              </a:solidFill>
            </a:endParaRPr>
          </a:p>
          <a:p>
            <a:r>
              <a:rPr lang="it-IT" b="1" i="1" dirty="0" smtClean="0">
                <a:solidFill>
                  <a:srgbClr val="663300"/>
                </a:solidFill>
              </a:rPr>
              <a:t>PROBLEMI </a:t>
            </a:r>
            <a:r>
              <a:rPr lang="it-IT" b="1" i="1" dirty="0" err="1" smtClean="0">
                <a:solidFill>
                  <a:srgbClr val="663300"/>
                </a:solidFill>
              </a:rPr>
              <a:t>DI</a:t>
            </a:r>
            <a:r>
              <a:rPr lang="it-IT" b="1" i="1" dirty="0" smtClean="0">
                <a:solidFill>
                  <a:srgbClr val="663300"/>
                </a:solidFill>
              </a:rPr>
              <a:t> MASSIMO E </a:t>
            </a:r>
            <a:r>
              <a:rPr lang="it-IT" b="1" i="1" dirty="0" err="1" smtClean="0">
                <a:solidFill>
                  <a:srgbClr val="663300"/>
                </a:solidFill>
              </a:rPr>
              <a:t>DI</a:t>
            </a:r>
            <a:r>
              <a:rPr lang="it-IT" b="1" i="1" dirty="0" smtClean="0">
                <a:solidFill>
                  <a:srgbClr val="663300"/>
                </a:solidFill>
              </a:rPr>
              <a:t> MINIMO</a:t>
            </a:r>
          </a:p>
          <a:p>
            <a:endParaRPr lang="it-IT" i="1" dirty="0" smtClean="0">
              <a:solidFill>
                <a:srgbClr val="663300"/>
              </a:solidFill>
            </a:endParaRPr>
          </a:p>
          <a:p>
            <a:r>
              <a:rPr lang="it-IT" i="1" dirty="0" smtClean="0">
                <a:solidFill>
                  <a:srgbClr val="663300"/>
                </a:solidFill>
              </a:rPr>
              <a:t>Isabella </a:t>
            </a:r>
            <a:r>
              <a:rPr lang="it-IT" i="1" dirty="0" err="1" smtClean="0">
                <a:solidFill>
                  <a:srgbClr val="663300"/>
                </a:solidFill>
              </a:rPr>
              <a:t>Stevani</a:t>
            </a:r>
            <a:endParaRPr lang="it-IT" i="1" dirty="0" smtClean="0">
              <a:solidFill>
                <a:srgbClr val="6633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800200" cy="1926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568952" cy="4824536"/>
          </a:xfrm>
        </p:spPr>
        <p:txBody>
          <a:bodyPr>
            <a:normAutofit fontScale="90000"/>
          </a:bodyPr>
          <a:lstStyle/>
          <a:p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b="1" dirty="0" smtClean="0">
                <a:solidFill>
                  <a:srgbClr val="663300"/>
                </a:solidFill>
              </a:rPr>
              <a:t> </a:t>
            </a: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conoscenza deve cominciare attraverso i sensi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 Perché dunque iniziare con una </a:t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esposizione verbale delle cose e non con una osservazione reale di queste cose?</a:t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(Jan </a:t>
            </a:r>
            <a:r>
              <a:rPr lang="it-IT" sz="20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Comenius</a:t>
            </a: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0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Didactica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Magna</a:t>
            </a: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1657)</a:t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on è ammissibile iniziare lo studio della geometria da quanto c’è di più astratto e cioè</a:t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punto, retta, piano. 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Si deve partire dal concreto, dalla realtà che ci circonda.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(Claude </a:t>
            </a:r>
            <a:r>
              <a:rPr lang="it-IT" sz="20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Clairaut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20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de geometrie, 1741)</a:t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sz="18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91680" y="260648"/>
            <a:ext cx="7056784" cy="1080120"/>
          </a:xfrm>
        </p:spPr>
        <p:txBody>
          <a:bodyPr>
            <a:normAutofit fontScale="47500" lnSpcReduction="20000"/>
          </a:bodyPr>
          <a:lstStyle/>
          <a:p>
            <a:endParaRPr lang="it-IT" dirty="0" smtClean="0">
              <a:solidFill>
                <a:srgbClr val="663300"/>
              </a:solidFill>
            </a:endParaRPr>
          </a:p>
          <a:p>
            <a:r>
              <a:rPr lang="it-IT" sz="6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</a:t>
            </a:r>
            <a:r>
              <a:rPr lang="it-IT" sz="60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6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MASSIMO E </a:t>
            </a:r>
            <a:r>
              <a:rPr lang="it-IT" sz="60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6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MINIMO</a:t>
            </a:r>
          </a:p>
          <a:p>
            <a:endParaRPr lang="it-IT" sz="4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b="1" i="1" dirty="0" smtClean="0">
              <a:solidFill>
                <a:srgbClr val="663300"/>
              </a:solidFill>
            </a:endParaRPr>
          </a:p>
          <a:p>
            <a:endParaRPr lang="it-IT" i="1" dirty="0" smtClean="0">
              <a:solidFill>
                <a:srgbClr val="6633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131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568952" cy="4824536"/>
          </a:xfrm>
        </p:spPr>
        <p:txBody>
          <a:bodyPr>
            <a:normAutofit fontScale="90000"/>
          </a:bodyPr>
          <a:lstStyle/>
          <a:p>
            <a:pPr algn="l"/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1300" b="1" dirty="0" smtClean="0">
                <a:solidFill>
                  <a:srgbClr val="663300"/>
                </a:solidFill>
              </a:rPr>
              <a:t> </a:t>
            </a:r>
            <a:r>
              <a:rPr lang="it-IT" sz="1300" dirty="0" smtClean="0">
                <a:solidFill>
                  <a:srgbClr val="663300"/>
                </a:solidFill>
              </a:rPr>
              <a:t/>
            </a:r>
            <a:br>
              <a:rPr lang="it-IT" sz="1300" dirty="0" smtClean="0">
                <a:solidFill>
                  <a:srgbClr val="663300"/>
                </a:solidFill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Non è … facile “raccontare” la matematica, forse impossibile senza viverne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momenti di attività reale e diretta, volta a scoprire, risolvere, dimostrare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e che però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presuppone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– questa la grande scommessa didattica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–  interesse al problema, curiosità, domande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(W. Maraschini- “ Bravi in matematica”- ed. Bruno Mondadori(2008))</a:t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“Metodo”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meccanico …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non consiste in una dimostrazione matematica ma, attraverso la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sperimentazione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su un materiale si riesce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a intuire una proprietà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dopo, si farà una dimostrazione matematica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(lettera di Archimede all’amico Eratostene, direttore della biblioteca di Alessandria)</a:t>
            </a: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Aprire lo sguardo attraverso la matematica: cosa vuol dire?  </a:t>
            </a:r>
            <a: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In generale: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guardo,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osservo e poi passo dal concreto all’astratto, cioè matematizzo il fenomeno osservato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20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….I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di massimo e minimo interessano sempre i ragazzi, sia </a:t>
            </a:r>
            <a:r>
              <a:rPr lang="it-IT" sz="20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perché suscitano interrogativi in campo matematico sia perché stimolano a “guardare  fuori”</a:t>
            </a: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(Emma </a:t>
            </a:r>
            <a:r>
              <a:rPr lang="it-IT" sz="18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Castelnuovo</a:t>
            </a:r>
            <a:r>
              <a:rPr lang="it-IT" sz="18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– “L’officina matematica” – ed. Meridiana (2008) </a:t>
            </a:r>
            <a:endParaRPr lang="it-IT" sz="18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9592" y="260648"/>
            <a:ext cx="7632848" cy="1080120"/>
          </a:xfrm>
        </p:spPr>
        <p:txBody>
          <a:bodyPr>
            <a:normAutofit fontScale="32500" lnSpcReduction="20000"/>
          </a:bodyPr>
          <a:lstStyle/>
          <a:p>
            <a:endParaRPr lang="it-IT" dirty="0" smtClean="0">
              <a:solidFill>
                <a:srgbClr val="663300"/>
              </a:solidFill>
            </a:endParaRPr>
          </a:p>
          <a:p>
            <a:r>
              <a:rPr lang="it-IT" sz="62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</a:t>
            </a:r>
            <a:r>
              <a:rPr lang="it-IT" sz="62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62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MASSIMO E </a:t>
            </a:r>
            <a:r>
              <a:rPr lang="it-IT" sz="62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62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MINIMO</a:t>
            </a:r>
          </a:p>
          <a:p>
            <a:endParaRPr lang="it-IT" sz="42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6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Come affrontare l’argomento?</a:t>
            </a:r>
            <a:endParaRPr lang="it-IT" sz="6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b="1" i="1" dirty="0" smtClean="0">
              <a:solidFill>
                <a:srgbClr val="663300"/>
              </a:solidFill>
            </a:endParaRPr>
          </a:p>
          <a:p>
            <a:endParaRPr lang="it-IT" i="1" dirty="0" smtClean="0">
              <a:solidFill>
                <a:srgbClr val="6633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131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7272808" cy="940966"/>
          </a:xfrm>
        </p:spPr>
        <p:txBody>
          <a:bodyPr>
            <a:normAutofit fontScale="90000"/>
          </a:bodyPr>
          <a:lstStyle/>
          <a:p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MASSIMO E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MINIMO</a:t>
            </a:r>
            <a:b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Approccio all’argomento</a:t>
            </a:r>
            <a:r>
              <a:rPr lang="it-IT" sz="9600" b="1" i="1" dirty="0" smtClean="0">
                <a:solidFill>
                  <a:srgbClr val="663300"/>
                </a:solidFill>
              </a:rPr>
              <a:t/>
            </a:r>
            <a:br>
              <a:rPr lang="it-IT" sz="9600" b="1" i="1" dirty="0" smtClean="0">
                <a:solidFill>
                  <a:srgbClr val="663300"/>
                </a:solidFill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>
                <a:solidFill>
                  <a:srgbClr val="663300"/>
                </a:solidFill>
              </a:rPr>
              <a:t>Classificare, misurare, ipotizzare  e costruire modelli con diversi strumenti attraverso poligoni quadrettati a confronto alla ricerca di invarianti e con l’intento di massimizzare e minimizzare (vincolo: il piano quadrettato o </a:t>
            </a:r>
            <a:r>
              <a:rPr lang="it-IT" dirty="0" err="1" smtClean="0">
                <a:solidFill>
                  <a:srgbClr val="663300"/>
                </a:solidFill>
              </a:rPr>
              <a:t>geopiano</a:t>
            </a:r>
            <a:r>
              <a:rPr lang="it-IT" dirty="0" smtClean="0">
                <a:solidFill>
                  <a:srgbClr val="663300"/>
                </a:solidFill>
              </a:rPr>
              <a:t>)</a:t>
            </a:r>
          </a:p>
          <a:p>
            <a:r>
              <a:rPr lang="it-IT" dirty="0" smtClean="0">
                <a:solidFill>
                  <a:srgbClr val="663300"/>
                </a:solidFill>
              </a:rPr>
              <a:t>Studiare rettangoli isoperimetrici per individuare quelli di area massima (dal particolare al generale … vincoli: il piano quadrettato e il </a:t>
            </a:r>
            <a:r>
              <a:rPr lang="it-IT" dirty="0" err="1" smtClean="0">
                <a:solidFill>
                  <a:srgbClr val="663300"/>
                </a:solidFill>
              </a:rPr>
              <a:t>geopiano</a:t>
            </a:r>
            <a:r>
              <a:rPr lang="it-IT" dirty="0" smtClean="0">
                <a:solidFill>
                  <a:srgbClr val="663300"/>
                </a:solidFill>
              </a:rPr>
              <a:t>) </a:t>
            </a:r>
          </a:p>
          <a:p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131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272808" cy="940966"/>
          </a:xfrm>
        </p:spPr>
        <p:txBody>
          <a:bodyPr>
            <a:normAutofit fontScale="90000"/>
          </a:bodyPr>
          <a:lstStyle/>
          <a:p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MASSIMO E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MINIMO</a:t>
            </a:r>
            <a:b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Approccio all’argomento</a:t>
            </a:r>
            <a:r>
              <a:rPr lang="it-IT" sz="9600" b="1" i="1" dirty="0" smtClean="0">
                <a:solidFill>
                  <a:srgbClr val="663300"/>
                </a:solidFill>
              </a:rPr>
              <a:t/>
            </a:r>
            <a:br>
              <a:rPr lang="it-IT" sz="9600" b="1" i="1" dirty="0" smtClean="0">
                <a:solidFill>
                  <a:srgbClr val="663300"/>
                </a:solidFill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663300"/>
                </a:solidFill>
              </a:rPr>
              <a:t>Studiare </a:t>
            </a:r>
            <a:r>
              <a:rPr lang="it-IT" dirty="0" smtClean="0">
                <a:solidFill>
                  <a:srgbClr val="663300"/>
                </a:solidFill>
              </a:rPr>
              <a:t>il </a:t>
            </a:r>
            <a:r>
              <a:rPr lang="it-IT" dirty="0" err="1" smtClean="0">
                <a:solidFill>
                  <a:srgbClr val="663300"/>
                </a:solidFill>
              </a:rPr>
              <a:t>Tangram</a:t>
            </a:r>
            <a:r>
              <a:rPr lang="it-IT" dirty="0" smtClean="0">
                <a:solidFill>
                  <a:srgbClr val="663300"/>
                </a:solidFill>
              </a:rPr>
              <a:t> con triangoli equilateri per </a:t>
            </a:r>
            <a:r>
              <a:rPr lang="it-IT" dirty="0" smtClean="0">
                <a:solidFill>
                  <a:srgbClr val="663300"/>
                </a:solidFill>
              </a:rPr>
              <a:t>individuare </a:t>
            </a:r>
            <a:r>
              <a:rPr lang="it-IT" dirty="0" smtClean="0">
                <a:solidFill>
                  <a:srgbClr val="663300"/>
                </a:solidFill>
              </a:rPr>
              <a:t>figure di perimetro minimo (dal </a:t>
            </a:r>
            <a:r>
              <a:rPr lang="it-IT" dirty="0" smtClean="0">
                <a:solidFill>
                  <a:srgbClr val="663300"/>
                </a:solidFill>
              </a:rPr>
              <a:t>particolare al generale </a:t>
            </a:r>
            <a:r>
              <a:rPr lang="it-IT" dirty="0" smtClean="0">
                <a:solidFill>
                  <a:srgbClr val="663300"/>
                </a:solidFill>
              </a:rPr>
              <a:t>con poligoni </a:t>
            </a:r>
            <a:r>
              <a:rPr lang="it-IT" dirty="0" err="1" smtClean="0">
                <a:solidFill>
                  <a:srgbClr val="663300"/>
                </a:solidFill>
              </a:rPr>
              <a:t>diversi…</a:t>
            </a:r>
            <a:r>
              <a:rPr lang="it-IT" dirty="0" smtClean="0">
                <a:solidFill>
                  <a:srgbClr val="663300"/>
                </a:solidFill>
              </a:rPr>
              <a:t> e guardare alla realtà … vincoli</a:t>
            </a:r>
            <a:r>
              <a:rPr lang="it-IT" dirty="0" smtClean="0">
                <a:solidFill>
                  <a:srgbClr val="663300"/>
                </a:solidFill>
              </a:rPr>
              <a:t>: il </a:t>
            </a:r>
            <a:r>
              <a:rPr lang="it-IT" dirty="0" smtClean="0">
                <a:solidFill>
                  <a:srgbClr val="663300"/>
                </a:solidFill>
              </a:rPr>
              <a:t>piano) </a:t>
            </a:r>
            <a:endParaRPr lang="it-IT" dirty="0" smtClean="0">
              <a:solidFill>
                <a:srgbClr val="663300"/>
              </a:solidFill>
            </a:endParaRPr>
          </a:p>
          <a:p>
            <a:r>
              <a:rPr lang="it-IT" dirty="0" smtClean="0">
                <a:solidFill>
                  <a:srgbClr val="663300"/>
                </a:solidFill>
              </a:rPr>
              <a:t>Partire da situazioni reali per matematizzare, ipotizzare, dimostrare (</a:t>
            </a:r>
            <a:r>
              <a:rPr lang="it-IT" dirty="0" err="1" smtClean="0">
                <a:solidFill>
                  <a:srgbClr val="663300"/>
                </a:solidFill>
              </a:rPr>
              <a:t>U.D.</a:t>
            </a:r>
            <a:r>
              <a:rPr lang="it-IT" dirty="0" smtClean="0">
                <a:solidFill>
                  <a:srgbClr val="663300"/>
                </a:solidFill>
              </a:rPr>
              <a:t> </a:t>
            </a:r>
            <a:r>
              <a:rPr lang="it-IT" dirty="0" err="1" smtClean="0">
                <a:solidFill>
                  <a:srgbClr val="663300"/>
                </a:solidFill>
              </a:rPr>
              <a:t>M@tabel</a:t>
            </a:r>
            <a:r>
              <a:rPr lang="it-IT" dirty="0" smtClean="0">
                <a:solidFill>
                  <a:srgbClr val="663300"/>
                </a:solidFill>
              </a:rPr>
              <a:t>, Macchine matematiche, elastici, cordicelle, esperimenti di fisica etc. )</a:t>
            </a:r>
            <a:endParaRPr lang="it-IT" dirty="0">
              <a:solidFill>
                <a:srgbClr val="6633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131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272808" cy="1084982"/>
          </a:xfrm>
        </p:spPr>
        <p:txBody>
          <a:bodyPr>
            <a:normAutofit fontScale="90000"/>
          </a:bodyPr>
          <a:lstStyle/>
          <a:p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PROBLEMI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MASSIMO E </a:t>
            </a:r>
            <a:r>
              <a:rPr lang="it-IT" sz="3100" b="1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MINIMO</a:t>
            </a:r>
            <a:b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31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Proposte didattiche in postazioni di lavoro</a:t>
            </a:r>
            <a:r>
              <a:rPr lang="it-IT" sz="9600" b="1" i="1" dirty="0" smtClean="0">
                <a:solidFill>
                  <a:srgbClr val="663300"/>
                </a:solidFill>
              </a:rPr>
              <a:t/>
            </a:r>
            <a:br>
              <a:rPr lang="it-IT" sz="9600" b="1" i="1" dirty="0" smtClean="0">
                <a:solidFill>
                  <a:srgbClr val="663300"/>
                </a:solidFill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smtClean="0">
                <a:solidFill>
                  <a:srgbClr val="663300"/>
                </a:solidFill>
              </a:rPr>
              <a:t>I </a:t>
            </a:r>
            <a:r>
              <a:rPr lang="it-IT" dirty="0" smtClean="0">
                <a:solidFill>
                  <a:srgbClr val="663300"/>
                </a:solidFill>
              </a:rPr>
              <a:t>POLIGONI QUADRETTATI A </a:t>
            </a:r>
            <a:r>
              <a:rPr lang="it-IT" dirty="0" smtClean="0">
                <a:solidFill>
                  <a:srgbClr val="663300"/>
                </a:solidFill>
              </a:rPr>
              <a:t>CONFRONTO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>
              <a:solidFill>
                <a:srgbClr val="66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solidFill>
                  <a:srgbClr val="663300"/>
                </a:solidFill>
              </a:rPr>
              <a:t>IL </a:t>
            </a:r>
            <a:r>
              <a:rPr lang="it-IT" dirty="0" smtClean="0">
                <a:solidFill>
                  <a:srgbClr val="663300"/>
                </a:solidFill>
              </a:rPr>
              <a:t>MASSIMO PER </a:t>
            </a:r>
            <a:r>
              <a:rPr lang="it-IT" dirty="0" smtClean="0">
                <a:solidFill>
                  <a:srgbClr val="663300"/>
                </a:solidFill>
              </a:rPr>
              <a:t>UN RETTANGOLO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>
              <a:solidFill>
                <a:srgbClr val="66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solidFill>
                  <a:srgbClr val="663300"/>
                </a:solidFill>
              </a:rPr>
              <a:t>ARROTONDANDO </a:t>
            </a:r>
            <a:r>
              <a:rPr lang="it-IT" dirty="0" smtClean="0">
                <a:solidFill>
                  <a:srgbClr val="663300"/>
                </a:solidFill>
              </a:rPr>
              <a:t>…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>
              <a:solidFill>
                <a:srgbClr val="66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dirty="0" err="1" smtClean="0">
                <a:solidFill>
                  <a:srgbClr val="663300"/>
                </a:solidFill>
              </a:rPr>
              <a:t>DI</a:t>
            </a:r>
            <a:r>
              <a:rPr lang="it-IT" dirty="0" smtClean="0">
                <a:solidFill>
                  <a:srgbClr val="663300"/>
                </a:solidFill>
              </a:rPr>
              <a:t> TUTTO UN PO’ ….</a:t>
            </a:r>
            <a:endParaRPr lang="it-IT" dirty="0">
              <a:solidFill>
                <a:srgbClr val="6633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224136" cy="13103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176</Words>
  <Application>Microsoft Office PowerPoint</Application>
  <PresentationFormat>Presentazione su schermo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AGORA’ MATEMATICO LABORATORIO DELLA IDEE 15 MARZO 2013 ISOPERIMETRIA ED EQUIESTENSIONE</vt:lpstr>
      <vt:lpstr>        La conoscenza deve cominciare attraverso i sensi. Perché dunque iniziare con una   esposizione verbale delle cose e non con una osservazione reale di queste cose?    (Jan Comenius, Didactica Magna, 1657)     Non è ammissibile iniziare lo studio della geometria da quanto c’è di più astratto e cioè   punto, retta, piano.  Si deve partire dal concreto, dalla realtà che ci circonda.   (Claude Clairaut, Elements de geometrie, 1741)      </vt:lpstr>
      <vt:lpstr>   Non è … facile “raccontare” la matematica, forse impossibile senza viverne momenti di attività reale e diretta, volta a scoprire, risolvere, dimostrare e che però presuppone – questa la grande scommessa didattica –  interesse al problema, curiosità, domande.   (W. Maraschini- “ Bravi in matematica”- ed. Bruno Mondadori(2008))  Il “Metodo” meccanico … non consiste in una dimostrazione matematica ma, attraverso la sperimentazione su un materiale si riesce a intuire una proprietà; dopo, si farà una dimostrazione matematica.  (lettera di Archimede all’amico Eratostene, direttore della biblioteca di Alessandria)   Aprire lo sguardo attraverso la matematica: cosa vuol dire?   In generale: guardo, osservo e poi passo dal concreto all’astratto, cioè matematizzo il fenomeno osservato. ….I problemi di massimo e minimo interessano sempre i ragazzi, sia perché suscitano interrogativi in campo matematico sia perché stimolano a “guardare  fuori”   (Emma Castelnuovo – “L’officina matematica” – ed. Meridiana (2008) </vt:lpstr>
      <vt:lpstr>PROBLEMI DI MASSIMO E DI MINIMO Approccio all’argomento </vt:lpstr>
      <vt:lpstr>PROBLEMI DI MASSIMO E DI MINIMO Approccio all’argomento </vt:lpstr>
      <vt:lpstr> PROBLEMI DI MASSIMO E DI MINIMO  Proposte didattiche in postazioni di lavoro </vt:lpstr>
    </vt:vector>
  </TitlesOfParts>
  <Company>Olidata S.p.A.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16</cp:revision>
  <dcterms:created xsi:type="dcterms:W3CDTF">2013-03-14T16:53:36Z</dcterms:created>
  <dcterms:modified xsi:type="dcterms:W3CDTF">2013-03-15T12:58:01Z</dcterms:modified>
</cp:coreProperties>
</file>